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notesMasterIdLst>
    <p:notesMasterId r:id="rId6"/>
  </p:notesMasterIdLst>
  <p:handoutMasterIdLst>
    <p:handoutMasterId r:id="rId7"/>
  </p:handoutMasterIdLst>
  <p:sldIdLst>
    <p:sldId id="7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th Berger" initials="BB" lastIdx="1" clrIdx="0">
    <p:extLst>
      <p:ext uri="{19B8F6BF-5375-455C-9EA6-DF929625EA0E}">
        <p15:presenceInfo xmlns:p15="http://schemas.microsoft.com/office/powerpoint/2012/main" userId="f6388bd4d3afa9d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A19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20" autoAdjust="0"/>
    <p:restoredTop sz="82707"/>
  </p:normalViewPr>
  <p:slideViewPr>
    <p:cSldViewPr snapToGrid="0">
      <p:cViewPr varScale="1">
        <p:scale>
          <a:sx n="92" d="100"/>
          <a:sy n="92" d="100"/>
        </p:scale>
        <p:origin x="15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504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2ED1E1-A927-AA4A-B48B-5621AFCDDC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870C5-1BB6-5C49-8CB0-0328BC39259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65B39-2182-1B46-8571-1EFE54DB40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B700B-6973-E347-9171-EDBCAD3C2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05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E3A3B-0B12-C746-9414-6BD84A793216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6C086-113E-B847-A5AE-66A7BD3C7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303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46C086-113E-B847-A5AE-66A7BD3C7F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20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29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2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6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68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6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8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79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5416062"/>
            <a:ext cx="4114800" cy="1429703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Copyright © </a:t>
            </a:r>
            <a:r>
              <a:rPr lang="en-US" dirty="0" err="1">
                <a:solidFill>
                  <a:prstClr val="black">
                    <a:tint val="75000"/>
                  </a:prstClr>
                </a:solidFill>
              </a:rPr>
              <a:t>Peopleside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 2022 </a:t>
            </a:r>
          </a:p>
          <a:p>
            <a:r>
              <a:rPr lang="en-US" dirty="0" err="1">
                <a:solidFill>
                  <a:prstClr val="black">
                    <a:tint val="75000"/>
                  </a:prstClr>
                </a:solidFill>
              </a:rPr>
              <a:t>www.peoplesidepm.com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EA14A-965B-BA46-AABE-C9B4537D2B15}"/>
              </a:ext>
            </a:extLst>
          </p:cNvPr>
          <p:cNvSpPr txBox="1">
            <a:spLocks/>
          </p:cNvSpPr>
          <p:nvPr userDrawn="1"/>
        </p:nvSpPr>
        <p:spPr>
          <a:xfrm>
            <a:off x="4038600" y="6610861"/>
            <a:ext cx="4114800" cy="234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Gotham Light" panose="0200060303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7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2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81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7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48D1BB-A7B9-EB4E-9519-A8CC2BD297FD}"/>
              </a:ext>
            </a:extLst>
          </p:cNvPr>
          <p:cNvSpPr txBox="1"/>
          <p:nvPr/>
        </p:nvSpPr>
        <p:spPr>
          <a:xfrm>
            <a:off x="292608" y="1828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&lt;Company or Project Name&gt; Release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A4C192-FC82-AC46-AADA-18784353492A}"/>
              </a:ext>
            </a:extLst>
          </p:cNvPr>
          <p:cNvSpPr txBox="1"/>
          <p:nvPr/>
        </p:nvSpPr>
        <p:spPr>
          <a:xfrm>
            <a:off x="390144" y="780615"/>
            <a:ext cx="3438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Last updated: MM/DD/YYYY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AFA177F-9D3D-9E46-975A-79C6A2272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97550"/>
              </p:ext>
            </p:extLst>
          </p:nvPr>
        </p:nvGraphicFramePr>
        <p:xfrm>
          <a:off x="292608" y="1280159"/>
          <a:ext cx="11606784" cy="463310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901696">
                  <a:extLst>
                    <a:ext uri="{9D8B030D-6E8A-4147-A177-3AD203B41FA5}">
                      <a16:colId xmlns:a16="http://schemas.microsoft.com/office/drawing/2014/main" val="3557390995"/>
                    </a:ext>
                  </a:extLst>
                </a:gridCol>
                <a:gridCol w="2901696">
                  <a:extLst>
                    <a:ext uri="{9D8B030D-6E8A-4147-A177-3AD203B41FA5}">
                      <a16:colId xmlns:a16="http://schemas.microsoft.com/office/drawing/2014/main" val="3735945721"/>
                    </a:ext>
                  </a:extLst>
                </a:gridCol>
                <a:gridCol w="2901696">
                  <a:extLst>
                    <a:ext uri="{9D8B030D-6E8A-4147-A177-3AD203B41FA5}">
                      <a16:colId xmlns:a16="http://schemas.microsoft.com/office/drawing/2014/main" val="4063167898"/>
                    </a:ext>
                  </a:extLst>
                </a:gridCol>
                <a:gridCol w="2901696">
                  <a:extLst>
                    <a:ext uri="{9D8B030D-6E8A-4147-A177-3AD203B41FA5}">
                      <a16:colId xmlns:a16="http://schemas.microsoft.com/office/drawing/2014/main" val="3109185300"/>
                    </a:ext>
                  </a:extLst>
                </a:gridCol>
              </a:tblGrid>
              <a:tr h="548641">
                <a:tc>
                  <a:txBody>
                    <a:bodyPr/>
                    <a:lstStyle/>
                    <a:p>
                      <a:r>
                        <a:rPr lang="en-US" dirty="0"/>
                        <a:t>Q1’YY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Q2’YY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Q3’YY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Q4’YY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482333"/>
                  </a:ext>
                </a:extLst>
              </a:tr>
              <a:tr h="408446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January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  <a:cs typeface="Gotham Medium" pitchFamily="50" charset="0"/>
                        </a:rPr>
                        <a:t>M/DD &lt;list item e.g., Public Training&gt;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>
                          <a:latin typeface="+mn-lt"/>
                          <a:cs typeface="Gotham Medium" pitchFamily="50" charset="0"/>
                        </a:rPr>
                        <a:t>M/DD &lt;list item e.g., Organization-wide Communication&gt;</a:t>
                      </a:r>
                      <a:endParaRPr lang="en-US" sz="1100" b="1" dirty="0">
                        <a:latin typeface="+mn-lt"/>
                        <a:cs typeface="Gotham Medium" pitchFamily="50" charset="0"/>
                      </a:endParaRPr>
                    </a:p>
                    <a:p>
                      <a:endParaRPr lang="en-US" sz="1600" dirty="0">
                        <a:latin typeface="+mn-lt"/>
                      </a:endParaRPr>
                    </a:p>
                    <a:p>
                      <a:endParaRPr lang="en-US" sz="1600" dirty="0">
                        <a:latin typeface="+mn-lt"/>
                      </a:endParaRPr>
                    </a:p>
                    <a:p>
                      <a:r>
                        <a:rPr lang="en-US" sz="1600" dirty="0">
                          <a:latin typeface="+mn-lt"/>
                        </a:rPr>
                        <a:t>February</a:t>
                      </a:r>
                    </a:p>
                    <a:p>
                      <a:endParaRPr lang="en-US" sz="1600" dirty="0">
                        <a:latin typeface="+mn-lt"/>
                      </a:endParaRPr>
                    </a:p>
                    <a:p>
                      <a:endParaRPr lang="en-US" sz="1600" dirty="0">
                        <a:latin typeface="+mn-lt"/>
                      </a:endParaRPr>
                    </a:p>
                    <a:p>
                      <a:r>
                        <a:rPr lang="en-US" sz="1600" dirty="0">
                          <a:latin typeface="+mn-lt"/>
                        </a:rPr>
                        <a:t>March</a:t>
                      </a:r>
                    </a:p>
                  </a:txBody>
                  <a:tcPr>
                    <a:lnR w="63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April</a:t>
                      </a:r>
                    </a:p>
                    <a:p>
                      <a:endParaRPr lang="en-US" sz="1600" dirty="0">
                        <a:latin typeface="+mn-lt"/>
                      </a:endParaRPr>
                    </a:p>
                    <a:p>
                      <a:endParaRPr lang="en-US" sz="1600" dirty="0">
                        <a:latin typeface="+mn-lt"/>
                      </a:endParaRPr>
                    </a:p>
                    <a:p>
                      <a:r>
                        <a:rPr lang="en-US" sz="1600" dirty="0">
                          <a:latin typeface="+mn-lt"/>
                        </a:rPr>
                        <a:t>May</a:t>
                      </a:r>
                    </a:p>
                    <a:p>
                      <a:endParaRPr lang="en-US" sz="1600" dirty="0">
                        <a:latin typeface="+mn-lt"/>
                      </a:endParaRPr>
                    </a:p>
                    <a:p>
                      <a:endParaRPr lang="en-US" sz="1600" dirty="0">
                        <a:latin typeface="+mn-lt"/>
                      </a:endParaRPr>
                    </a:p>
                    <a:p>
                      <a:r>
                        <a:rPr lang="en-US" sz="1600" dirty="0">
                          <a:latin typeface="+mn-lt"/>
                        </a:rPr>
                        <a:t>June</a:t>
                      </a: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July</a:t>
                      </a:r>
                    </a:p>
                    <a:p>
                      <a:endParaRPr lang="en-US" sz="1600" dirty="0">
                        <a:latin typeface="+mn-lt"/>
                      </a:endParaRPr>
                    </a:p>
                    <a:p>
                      <a:endParaRPr lang="en-US" sz="1600" dirty="0">
                        <a:latin typeface="+mn-lt"/>
                      </a:endParaRPr>
                    </a:p>
                    <a:p>
                      <a:r>
                        <a:rPr lang="en-US" sz="1600" dirty="0">
                          <a:latin typeface="+mn-lt"/>
                        </a:rPr>
                        <a:t>August</a:t>
                      </a:r>
                    </a:p>
                    <a:p>
                      <a:endParaRPr lang="en-US" sz="1600" dirty="0">
                        <a:latin typeface="+mn-lt"/>
                      </a:endParaRPr>
                    </a:p>
                    <a:p>
                      <a:endParaRPr lang="en-US" sz="1600" dirty="0">
                        <a:latin typeface="+mn-lt"/>
                      </a:endParaRPr>
                    </a:p>
                    <a:p>
                      <a:r>
                        <a:rPr lang="en-US" sz="1600" dirty="0">
                          <a:latin typeface="+mn-lt"/>
                        </a:rPr>
                        <a:t>September</a:t>
                      </a: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n-lt"/>
                        </a:rPr>
                        <a:t>October</a:t>
                      </a:r>
                    </a:p>
                    <a:p>
                      <a:endParaRPr lang="en-US" sz="1600" dirty="0">
                        <a:latin typeface="+mn-lt"/>
                      </a:endParaRPr>
                    </a:p>
                    <a:p>
                      <a:endParaRPr lang="en-US" sz="1600" dirty="0">
                        <a:latin typeface="+mn-lt"/>
                      </a:endParaRPr>
                    </a:p>
                    <a:p>
                      <a:r>
                        <a:rPr lang="en-US" sz="1600" dirty="0">
                          <a:latin typeface="+mn-lt"/>
                        </a:rPr>
                        <a:t>November</a:t>
                      </a:r>
                    </a:p>
                    <a:p>
                      <a:endParaRPr lang="en-US" sz="1600" dirty="0">
                        <a:latin typeface="+mn-lt"/>
                      </a:endParaRPr>
                    </a:p>
                    <a:p>
                      <a:endParaRPr lang="en-US" sz="1600" dirty="0">
                        <a:latin typeface="+mn-lt"/>
                      </a:endParaRPr>
                    </a:p>
                    <a:p>
                      <a:r>
                        <a:rPr lang="en-US" sz="1600" dirty="0">
                          <a:latin typeface="+mn-lt"/>
                        </a:rPr>
                        <a:t>December</a:t>
                      </a:r>
                    </a:p>
                  </a:txBody>
                  <a:tcPr>
                    <a:lnL w="635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9141160"/>
                  </a:ext>
                </a:extLst>
              </a:tr>
            </a:tbl>
          </a:graphicData>
        </a:graphic>
      </p:graphicFrame>
      <p:pic>
        <p:nvPicPr>
          <p:cNvPr id="5" name="Picture 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DAE35857-EEB8-524E-AE54-3D4D03E7A6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161" t="10335" r="15556" b="20695"/>
          <a:stretch/>
        </p:blipFill>
        <p:spPr>
          <a:xfrm>
            <a:off x="10902884" y="95564"/>
            <a:ext cx="1103136" cy="1067343"/>
          </a:xfrm>
          <a:prstGeom prst="rect">
            <a:avLst/>
          </a:prstGeom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FBC7028-EA69-DD42-BF9A-EA1080339834}"/>
              </a:ext>
            </a:extLst>
          </p:cNvPr>
          <p:cNvSpPr txBox="1">
            <a:spLocks/>
          </p:cNvSpPr>
          <p:nvPr/>
        </p:nvSpPr>
        <p:spPr>
          <a:xfrm>
            <a:off x="4038600" y="6510571"/>
            <a:ext cx="4114800" cy="3474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Gotham Light" panose="02000603030000020004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Copyright © Nimble Up 2023 | www.nimbleup.com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EB87A9B-26AF-134E-94EC-0F2E4876E19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5191125" y="6241574"/>
            <a:ext cx="1809750" cy="303220"/>
          </a:xfrm>
          <a:prstGeom prst="rect">
            <a:avLst/>
          </a:prstGeom>
        </p:spPr>
      </p:pic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79D56BB9-95F2-D14A-9EF3-25184D0EDC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17598"/>
              </p:ext>
            </p:extLst>
          </p:nvPr>
        </p:nvGraphicFramePr>
        <p:xfrm>
          <a:off x="9376461" y="5454139"/>
          <a:ext cx="2733431" cy="118872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733431">
                  <a:extLst>
                    <a:ext uri="{9D8B030D-6E8A-4147-A177-3AD203B41FA5}">
                      <a16:colId xmlns:a16="http://schemas.microsoft.com/office/drawing/2014/main" val="1264890889"/>
                    </a:ext>
                  </a:extLst>
                </a:gridCol>
              </a:tblGrid>
              <a:tr h="361445">
                <a:tc>
                  <a:txBody>
                    <a:bodyPr/>
                    <a:lstStyle/>
                    <a:p>
                      <a:r>
                        <a:rPr lang="en-US" dirty="0"/>
                        <a:t>Key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376544"/>
                  </a:ext>
                </a:extLst>
              </a:tr>
              <a:tr h="809544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en-US" sz="1200" dirty="0"/>
                        <a:t>Completed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Not yet complete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Red</a:t>
                      </a:r>
                      <a:r>
                        <a:rPr lang="en-US" sz="1200" dirty="0"/>
                        <a:t> – Date to be finalized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rgbClr val="0070C0"/>
                          </a:solidFill>
                        </a:rPr>
                        <a:t>Blue</a:t>
                      </a:r>
                      <a:r>
                        <a:rPr lang="en-US" sz="1200" dirty="0"/>
                        <a:t> – Changed since last update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017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32936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Nimble Up">
      <a:dk1>
        <a:srgbClr val="000000"/>
      </a:dk1>
      <a:lt1>
        <a:srgbClr val="FFFFFF"/>
      </a:lt1>
      <a:dk2>
        <a:srgbClr val="483876"/>
      </a:dk2>
      <a:lt2>
        <a:srgbClr val="F3F0F0"/>
      </a:lt2>
      <a:accent1>
        <a:srgbClr val="008F98"/>
      </a:accent1>
      <a:accent2>
        <a:srgbClr val="483876"/>
      </a:accent2>
      <a:accent3>
        <a:srgbClr val="008F98"/>
      </a:accent3>
      <a:accent4>
        <a:srgbClr val="C9E265"/>
      </a:accent4>
      <a:accent5>
        <a:srgbClr val="483876"/>
      </a:accent5>
      <a:accent6>
        <a:srgbClr val="25180F"/>
      </a:accent6>
      <a:hlink>
        <a:srgbClr val="008F98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C97A2A8D42CA44989EB8305645F15D" ma:contentTypeVersion="12" ma:contentTypeDescription="Create a new document." ma:contentTypeScope="" ma:versionID="3434dac106e84c81eb4cfdc4057ac91d">
  <xsd:schema xmlns:xsd="http://www.w3.org/2001/XMLSchema" xmlns:xs="http://www.w3.org/2001/XMLSchema" xmlns:p="http://schemas.microsoft.com/office/2006/metadata/properties" xmlns:ns2="04a724ba-c9e7-457b-885b-afb4a2745bd5" xmlns:ns3="5e8ad258-8a69-426a-8623-c08e79dc4915" targetNamespace="http://schemas.microsoft.com/office/2006/metadata/properties" ma:root="true" ma:fieldsID="ec7866a20bfd06680e2186c3660c16e2" ns2:_="" ns3:_="">
    <xsd:import namespace="04a724ba-c9e7-457b-885b-afb4a2745bd5"/>
    <xsd:import namespace="5e8ad258-8a69-426a-8623-c08e79dc49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a724ba-c9e7-457b-885b-afb4a2745b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8ad258-8a69-426a-8623-c08e79dc491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04a724ba-c9e7-457b-885b-afb4a2745bd5" xsi:nil="true"/>
  </documentManagement>
</p:properties>
</file>

<file path=customXml/itemProps1.xml><?xml version="1.0" encoding="utf-8"?>
<ds:datastoreItem xmlns:ds="http://schemas.openxmlformats.org/officeDocument/2006/customXml" ds:itemID="{257FC3E0-164B-48D7-AD59-DC8BB35672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9FBF8F-3CA0-4495-955B-473E883016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a724ba-c9e7-457b-885b-afb4a2745bd5"/>
    <ds:schemaRef ds:uri="5e8ad258-8a69-426a-8623-c08e79dc49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E18506-7CF0-4250-BF23-73FDBFB30E84}">
  <ds:schemaRefs>
    <ds:schemaRef ds:uri="8b557336-c14d-431e-a1d9-e40d236564b3"/>
    <ds:schemaRef ds:uri="ce15d24a-6f5a-498d-af63-40cd10ef53f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04a724ba-c9e7-457b-885b-afb4a2745bd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13171</TotalTime>
  <Words>87</Words>
  <Application>Microsoft Office PowerPoint</Application>
  <PresentationFormat>Widescreen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Next LT Pro</vt:lpstr>
      <vt:lpstr>Calibri</vt:lpstr>
      <vt:lpstr>Gotham Light</vt:lpstr>
      <vt:lpstr>Wingdings</vt:lpstr>
      <vt:lpstr>AccentBoxVTI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Sanchez</dc:creator>
  <cp:lastModifiedBy>Beth Berger</cp:lastModifiedBy>
  <cp:revision>95</cp:revision>
  <cp:lastPrinted>2022-01-13T01:20:31Z</cp:lastPrinted>
  <dcterms:created xsi:type="dcterms:W3CDTF">2021-01-25T19:32:27Z</dcterms:created>
  <dcterms:modified xsi:type="dcterms:W3CDTF">2023-10-31T15:57:24Z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0x0101004AC97A2A8D42CA44989EB8305645F15D</vt:lpwstr>
  </property>
  <property fmtid="{D5CDD505-2E9C-101B-9397-08002B2CF9AE}" pid="3" name="Order">
    <vt:lpwstr>140500.000000000</vt:lpwstr>
  </property>
  <property fmtid="{D5CDD505-2E9C-101B-9397-08002B2CF9AE}" pid="4" name="xd_Signature">
    <vt:lpwstr/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